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0" r:id="rId2"/>
    <p:sldId id="319" r:id="rId3"/>
    <p:sldId id="355" r:id="rId4"/>
    <p:sldId id="356" r:id="rId5"/>
    <p:sldId id="257" r:id="rId6"/>
    <p:sldId id="350" r:id="rId7"/>
    <p:sldId id="274" r:id="rId8"/>
    <p:sldId id="261" r:id="rId9"/>
    <p:sldId id="336" r:id="rId10"/>
    <p:sldId id="358" r:id="rId11"/>
    <p:sldId id="359" r:id="rId12"/>
    <p:sldId id="352" r:id="rId13"/>
    <p:sldId id="353" r:id="rId14"/>
    <p:sldId id="360" r:id="rId15"/>
    <p:sldId id="361" r:id="rId16"/>
    <p:sldId id="260" r:id="rId17"/>
    <p:sldId id="357" r:id="rId18"/>
    <p:sldId id="268" r:id="rId19"/>
    <p:sldId id="270" r:id="rId20"/>
    <p:sldId id="271" r:id="rId21"/>
    <p:sldId id="272" r:id="rId22"/>
    <p:sldId id="338" r:id="rId23"/>
    <p:sldId id="343" r:id="rId24"/>
    <p:sldId id="273" r:id="rId25"/>
    <p:sldId id="31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FFFFF"/>
    <a:srgbClr val="D9185C"/>
    <a:srgbClr val="06B4E6"/>
    <a:srgbClr val="15458F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23" autoAdjust="0"/>
    <p:restoredTop sz="97866" autoAdjust="0"/>
  </p:normalViewPr>
  <p:slideViewPr>
    <p:cSldViewPr snapToGrid="0" showGuides="1">
      <p:cViewPr varScale="1">
        <p:scale>
          <a:sx n="85" d="100"/>
          <a:sy n="85" d="100"/>
        </p:scale>
        <p:origin x="82" y="4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8/18/2023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Rotary6200/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RIDistrict620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brandcenter.rotary.org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rotarydoc6200@gmail.com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openxmlformats.org/officeDocument/2006/relationships/hyperlink" Target="mailto:rotarydoc6200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estclubsupplies.com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665360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 District Engagement Seminar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447231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Ann Booth, D6200 ADPIC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August 19, 2023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CCAC631-56D9-D06C-61AC-3EECD8B3E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3995270" y="598077"/>
            <a:ext cx="7191456" cy="2008220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D656-8DDE-EB45-9861-61F0938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>
            <a:normAutofit/>
          </a:bodyPr>
          <a:lstStyle/>
          <a:p>
            <a:r>
              <a:rPr lang="en-US" sz="4000" dirty="0"/>
              <a:t>Goal III: Increase club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E6FB-B43D-7F4B-A8E7-2585B4C84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95323"/>
            <a:ext cx="11506199" cy="5166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i="1" u="sng" dirty="0">
                <a:solidFill>
                  <a:srgbClr val="FF0000"/>
                </a:solidFill>
              </a:rPr>
              <a:t>Like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our District FB page: </a:t>
            </a:r>
            <a:r>
              <a:rPr lang="en-US" sz="2600" i="1" u="sng" dirty="0">
                <a:solidFill>
                  <a:schemeClr val="accent2"/>
                </a:solidFill>
                <a:hlinkClick r:id="rId2"/>
              </a:rPr>
              <a:t>https://www.facebook.com/rotarydistrict6200/</a:t>
            </a: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i="1" u="sng" dirty="0">
                <a:solidFill>
                  <a:srgbClr val="FF0000"/>
                </a:solidFill>
              </a:rPr>
              <a:t>Subscribe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to our District YouTube Channel: </a:t>
            </a:r>
            <a:r>
              <a:rPr lang="en-US" sz="2600" i="1" u="sng" dirty="0">
                <a:solidFill>
                  <a:schemeClr val="accent2"/>
                </a:solidFill>
              </a:rPr>
              <a:t>Rotary District 6200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i="1" u="sng" dirty="0">
                <a:solidFill>
                  <a:srgbClr val="FF0000"/>
                </a:solidFill>
              </a:rPr>
              <a:t>Follow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our District X (previously Twitter) Twitter Handle: </a:t>
            </a:r>
            <a:r>
              <a:rPr lang="en-US" sz="2600" i="1" u="sng" dirty="0">
                <a:solidFill>
                  <a:schemeClr val="accent2"/>
                </a:solidFill>
              </a:rPr>
              <a:t>@RIDistrict6200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i="1" u="sng" dirty="0">
                <a:solidFill>
                  <a:srgbClr val="FF0000"/>
                </a:solidFill>
              </a:rPr>
              <a:t>Follow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our District LinkedIn page: </a:t>
            </a:r>
            <a:r>
              <a:rPr lang="en-US" sz="2600" i="1" u="sng" dirty="0">
                <a:solidFill>
                  <a:schemeClr val="accent2"/>
                </a:solidFill>
              </a:rPr>
              <a:t>Rotary District 6200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i="1" u="sng" dirty="0">
                <a:solidFill>
                  <a:srgbClr val="FF0000"/>
                </a:solidFill>
              </a:rPr>
              <a:t>Follow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our District Tik Tok page: </a:t>
            </a:r>
            <a:r>
              <a:rPr lang="en-US" sz="2600" i="1" u="sng" dirty="0">
                <a:solidFill>
                  <a:schemeClr val="accent2"/>
                </a:solidFill>
              </a:rPr>
              <a:t>@rotarydistrict6200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2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D4EDB28-1E6C-0B5E-F838-1567BB29B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101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D656-8DDE-EB45-9861-61F0938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Goal III: Increase club participation- Hashtags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E6FB-B43D-7F4B-A8E7-2585B4C84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95323"/>
            <a:ext cx="11506199" cy="5166430"/>
          </a:xfrm>
        </p:spPr>
        <p:txBody>
          <a:bodyPr>
            <a:normAutofit/>
          </a:bodyPr>
          <a:lstStyle/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#rotarydistrict6200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#peopleofaction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#serviceaboveself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#rotary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#proudrotarian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#rotaryclubof  (they would add the club name)</a:t>
            </a:r>
          </a:p>
          <a:p>
            <a:pPr algn="l"/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#rotaryinternational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2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D4EDB28-1E6C-0B5E-F838-1567BB29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56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6C3CF7-645A-48B2-A83C-3C40E148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/>
          <a:lstStyle/>
          <a:p>
            <a:r>
              <a:rPr lang="en-US" dirty="0"/>
              <a:t>SUBSCRIBE TO YOUTUBE CHANNEL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3741C-7A4F-A742-B59B-CB8AABA95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" y="1679710"/>
            <a:ext cx="8276236" cy="40553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FCE9C-B0B9-A643-A193-EA3D3CBE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AB705-EEA1-1A4B-9CB9-EE7B23D3DA9B}"/>
              </a:ext>
            </a:extLst>
          </p:cNvPr>
          <p:cNvSpPr txBox="1"/>
          <p:nvPr/>
        </p:nvSpPr>
        <p:spPr>
          <a:xfrm>
            <a:off x="1651989" y="5943906"/>
            <a:ext cx="515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chemeClr val="accent1"/>
                </a:solidFill>
              </a:rPr>
              <a:t>https://www.youtube.com/@RotaryDistrict-wy5zy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3FF6FC51-5C7E-DF4F-84B1-B21D6B388699}"/>
              </a:ext>
            </a:extLst>
          </p:cNvPr>
          <p:cNvSpPr/>
          <p:nvPr/>
        </p:nvSpPr>
        <p:spPr>
          <a:xfrm>
            <a:off x="6971278" y="3429000"/>
            <a:ext cx="836955" cy="642551"/>
          </a:xfrm>
          <a:prstGeom prst="donut">
            <a:avLst>
              <a:gd name="adj" fmla="val 7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EF63B89-4F7E-BF40-A950-8AA7106D7C95}"/>
              </a:ext>
            </a:extLst>
          </p:cNvPr>
          <p:cNvSpPr/>
          <p:nvPr/>
        </p:nvSpPr>
        <p:spPr>
          <a:xfrm rot="1506298">
            <a:off x="7734038" y="3919142"/>
            <a:ext cx="973821" cy="3824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C7A87-BC5D-FE4C-9D75-9111574D22FD}"/>
              </a:ext>
            </a:extLst>
          </p:cNvPr>
          <p:cNvSpPr txBox="1"/>
          <p:nvPr/>
        </p:nvSpPr>
        <p:spPr>
          <a:xfrm>
            <a:off x="8742996" y="427102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Click </a:t>
            </a:r>
          </a:p>
          <a:p>
            <a:r>
              <a:rPr lang="en-US" dirty="0">
                <a:solidFill>
                  <a:schemeClr val="accent1"/>
                </a:solidFill>
              </a:rPr>
              <a:t>“Subscribe”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655958-F6B8-354A-8EA2-D5A4E3DE6046}"/>
              </a:ext>
            </a:extLst>
          </p:cNvPr>
          <p:cNvCxnSpPr/>
          <p:nvPr/>
        </p:nvCxnSpPr>
        <p:spPr>
          <a:xfrm flipH="1">
            <a:off x="5115697" y="2272653"/>
            <a:ext cx="378453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0C7B7C-6082-324D-B171-A4FB752AF27A}"/>
              </a:ext>
            </a:extLst>
          </p:cNvPr>
          <p:cNvSpPr txBox="1"/>
          <p:nvPr/>
        </p:nvSpPr>
        <p:spPr>
          <a:xfrm>
            <a:off x="8959192" y="2201260"/>
            <a:ext cx="28312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>
                <a:solidFill>
                  <a:schemeClr val="accent1"/>
                </a:solidFill>
              </a:rPr>
              <a:t>Youtube.com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Search “Rotary District 6200”</a:t>
            </a:r>
          </a:p>
        </p:txBody>
      </p:sp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C3BCF56D-3BDE-64EF-758A-02C324DD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996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C7CB-9575-4C46-8766-CD8563F7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 anchor="b">
            <a:normAutofit/>
          </a:bodyPr>
          <a:lstStyle/>
          <a:p>
            <a:r>
              <a:rPr lang="en-US" dirty="0"/>
              <a:t>Follow us on X  (Previously twitter)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15A2C-CA95-5E4C-8982-83D82F664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9" y="1670692"/>
            <a:ext cx="8286446" cy="42882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F31E-D456-944B-82B5-8016DC61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00026-5B68-8346-AE82-D2B8EF589968}"/>
              </a:ext>
            </a:extLst>
          </p:cNvPr>
          <p:cNvSpPr txBox="1"/>
          <p:nvPr/>
        </p:nvSpPr>
        <p:spPr>
          <a:xfrm>
            <a:off x="2549777" y="5904911"/>
            <a:ext cx="349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chemeClr val="accent1"/>
                </a:solidFill>
                <a:hlinkClick r:id="rId3"/>
              </a:rPr>
              <a:t>https://twitter.com/RIDistrict6200</a:t>
            </a:r>
            <a:endParaRPr lang="en-US" i="1" u="sng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8A0FDD-202D-1D4D-9CD9-19D9E2B22A22}"/>
              </a:ext>
            </a:extLst>
          </p:cNvPr>
          <p:cNvCxnSpPr>
            <a:cxnSpLocks/>
          </p:cNvCxnSpPr>
          <p:nvPr/>
        </p:nvCxnSpPr>
        <p:spPr>
          <a:xfrm flipH="1">
            <a:off x="7043351" y="2210868"/>
            <a:ext cx="18568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8386A6-1C64-5E42-A775-1CAD229C90F6}"/>
              </a:ext>
            </a:extLst>
          </p:cNvPr>
          <p:cNvSpPr txBox="1"/>
          <p:nvPr/>
        </p:nvSpPr>
        <p:spPr>
          <a:xfrm>
            <a:off x="8900231" y="1976091"/>
            <a:ext cx="231666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>
                <a:solidFill>
                  <a:schemeClr val="accent1"/>
                </a:solidFill>
              </a:rPr>
              <a:t>Twitter.com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Search “RIDistrict6200”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16877D-EB21-E848-844B-CAA0F0479B43}"/>
              </a:ext>
            </a:extLst>
          </p:cNvPr>
          <p:cNvCxnSpPr>
            <a:cxnSpLocks/>
          </p:cNvCxnSpPr>
          <p:nvPr/>
        </p:nvCxnSpPr>
        <p:spPr>
          <a:xfrm flipH="1">
            <a:off x="5758249" y="3660727"/>
            <a:ext cx="32095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nut 13">
            <a:extLst>
              <a:ext uri="{FF2B5EF4-FFF2-40B4-BE49-F238E27FC236}">
                <a16:creationId xmlns:a16="http://schemas.microsoft.com/office/drawing/2014/main" id="{77F9B326-1FF0-1C4F-B0D8-F134ECC26CE2}"/>
              </a:ext>
            </a:extLst>
          </p:cNvPr>
          <p:cNvSpPr/>
          <p:nvPr/>
        </p:nvSpPr>
        <p:spPr>
          <a:xfrm>
            <a:off x="4921294" y="3339451"/>
            <a:ext cx="836955" cy="642551"/>
          </a:xfrm>
          <a:prstGeom prst="donut">
            <a:avLst>
              <a:gd name="adj" fmla="val 7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1BB84-DB0D-0B44-B422-E44A1EA68196}"/>
              </a:ext>
            </a:extLst>
          </p:cNvPr>
          <p:cNvSpPr txBox="1"/>
          <p:nvPr/>
        </p:nvSpPr>
        <p:spPr>
          <a:xfrm>
            <a:off x="8967817" y="347842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Click “Follow”</a:t>
            </a: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D39BFBC3-CCE6-7C4D-E474-B4F83D5EA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6373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C7CB-9575-4C46-8766-CD8563F7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 anchor="b">
            <a:normAutofit/>
          </a:bodyPr>
          <a:lstStyle/>
          <a:p>
            <a:r>
              <a:rPr lang="en-US" dirty="0"/>
              <a:t>Follow us on LinkedIn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F31E-D456-944B-82B5-8016DC61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00026-5B68-8346-AE82-D2B8EF589968}"/>
              </a:ext>
            </a:extLst>
          </p:cNvPr>
          <p:cNvSpPr txBox="1"/>
          <p:nvPr/>
        </p:nvSpPr>
        <p:spPr>
          <a:xfrm>
            <a:off x="2549777" y="5904911"/>
            <a:ext cx="651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chemeClr val="accent1"/>
                </a:solidFill>
              </a:rPr>
              <a:t>https://www.linkedin.com/company/rotary-club-district-6200/00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386A6-1C64-5E42-A775-1CAD229C90F6}"/>
              </a:ext>
            </a:extLst>
          </p:cNvPr>
          <p:cNvSpPr txBox="1"/>
          <p:nvPr/>
        </p:nvSpPr>
        <p:spPr>
          <a:xfrm>
            <a:off x="8900231" y="1976091"/>
            <a:ext cx="283122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LinkedIn.com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Search “Rotary District 6200”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1BB84-DB0D-0B44-B422-E44A1EA68196}"/>
              </a:ext>
            </a:extLst>
          </p:cNvPr>
          <p:cNvSpPr txBox="1"/>
          <p:nvPr/>
        </p:nvSpPr>
        <p:spPr>
          <a:xfrm>
            <a:off x="4682688" y="4984336"/>
            <a:ext cx="1576500" cy="672525"/>
          </a:xfrm>
          <a:prstGeom prst="leftArrow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Click “Follow”</a:t>
            </a: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D39BFBC3-CCE6-7C4D-E474-B4F83D5E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5C5A6-2C83-46EE-7441-063E368A1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5" y="1844959"/>
            <a:ext cx="7978831" cy="3017782"/>
          </a:xfrm>
          <a:prstGeom prst="rect">
            <a:avLst/>
          </a:prstGeom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6E0EBBA0-276C-3CEC-5B70-A4A4853CB0A9}"/>
              </a:ext>
            </a:extLst>
          </p:cNvPr>
          <p:cNvSpPr/>
          <p:nvPr/>
        </p:nvSpPr>
        <p:spPr>
          <a:xfrm>
            <a:off x="4296440" y="4678453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9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C7CB-9575-4C46-8766-CD8563F7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 anchor="b">
            <a:normAutofit/>
          </a:bodyPr>
          <a:lstStyle/>
          <a:p>
            <a:r>
              <a:rPr lang="en-US" dirty="0"/>
              <a:t>Follow us on</a:t>
            </a:r>
            <a:br>
              <a:rPr lang="en-US" dirty="0"/>
            </a:br>
            <a:r>
              <a:rPr lang="en-US" dirty="0"/>
              <a:t>Tik tok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F31E-D456-944B-82B5-8016DC61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7A94E25-127B-4C48-AF96-44BA7B82377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00026-5B68-8346-AE82-D2B8EF589968}"/>
              </a:ext>
            </a:extLst>
          </p:cNvPr>
          <p:cNvSpPr txBox="1"/>
          <p:nvPr/>
        </p:nvSpPr>
        <p:spPr>
          <a:xfrm>
            <a:off x="2549777" y="5904911"/>
            <a:ext cx="453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chemeClr val="accent1"/>
                </a:solidFill>
              </a:rPr>
              <a:t>https://www.tiktok.com/@rotarydistrict6200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386A6-1C64-5E42-A775-1CAD229C90F6}"/>
              </a:ext>
            </a:extLst>
          </p:cNvPr>
          <p:cNvSpPr txBox="1"/>
          <p:nvPr/>
        </p:nvSpPr>
        <p:spPr>
          <a:xfrm>
            <a:off x="9242243" y="1976091"/>
            <a:ext cx="271580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TikTok.com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Search “RotaryDistrict6200”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1BB84-DB0D-0B44-B422-E44A1EA68196}"/>
              </a:ext>
            </a:extLst>
          </p:cNvPr>
          <p:cNvSpPr txBox="1"/>
          <p:nvPr/>
        </p:nvSpPr>
        <p:spPr>
          <a:xfrm>
            <a:off x="4682688" y="4984336"/>
            <a:ext cx="1576500" cy="672525"/>
          </a:xfrm>
          <a:prstGeom prst="leftArrow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Click “Follow”</a:t>
            </a: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D39BFBC3-CCE6-7C4D-E474-B4F83D5E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BB18A-D5DD-1411-9DED-C6632DD7B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05" y="1673653"/>
            <a:ext cx="8887824" cy="4231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7B5CC-A6D2-2B0A-39B7-9DF886F285DE}"/>
              </a:ext>
            </a:extLst>
          </p:cNvPr>
          <p:cNvSpPr txBox="1"/>
          <p:nvPr/>
        </p:nvSpPr>
        <p:spPr>
          <a:xfrm>
            <a:off x="5153891" y="2697454"/>
            <a:ext cx="157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</a:rPr>
              <a:t>Click “Follow”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CF6F612F-8A4E-4F6C-1E6E-24537C835151}"/>
              </a:ext>
            </a:extLst>
          </p:cNvPr>
          <p:cNvSpPr/>
          <p:nvPr/>
        </p:nvSpPr>
        <p:spPr>
          <a:xfrm>
            <a:off x="3941553" y="2639804"/>
            <a:ext cx="1083029" cy="4269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5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F431-8D7A-FA47-994D-A32F31FE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/>
          <a:lstStyle/>
          <a:p>
            <a:r>
              <a:rPr lang="en-US" dirty="0"/>
              <a:t>Photograph suggestions: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238A0-8FD5-8046-A06A-E293112EB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75985"/>
            <a:ext cx="11506199" cy="403489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Action pictures </a:t>
            </a:r>
            <a:r>
              <a:rPr lang="en-US" sz="2400" i="1" u="sng" dirty="0">
                <a:solidFill>
                  <a:schemeClr val="accent4"/>
                </a:solidFill>
              </a:rPr>
              <a:t>(show your members</a:t>
            </a:r>
            <a:r>
              <a:rPr lang="en-US" i="1" u="sng" dirty="0">
                <a:solidFill>
                  <a:schemeClr val="accent4"/>
                </a:solidFill>
              </a:rPr>
              <a:t> having fun and in action!)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Always </a:t>
            </a:r>
            <a:r>
              <a:rPr lang="en-US" sz="2400" b="1" i="1" dirty="0">
                <a:solidFill>
                  <a:srgbClr val="C00000"/>
                </a:solidFill>
              </a:rPr>
              <a:t>tag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members in Facebook photographs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Remember to use hashtags (“#”)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Use ”People of Action” Branding</a:t>
            </a:r>
            <a:r>
              <a:rPr lang="en-US" sz="2400" dirty="0"/>
              <a:t> (</a:t>
            </a:r>
            <a:r>
              <a:rPr lang="en-US" sz="2400" dirty="0">
                <a:hlinkClick r:id="rId2"/>
              </a:rPr>
              <a:t>https://brandcenter.rotary.org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D3CD8-5D86-CD43-88B6-F420395A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3860777"/>
            <a:ext cx="3602181" cy="2701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2D31D1-2E02-5140-AAA1-524888827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237" y="3860777"/>
            <a:ext cx="3602182" cy="2701637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944463C-4C69-9A7A-390E-8A6A492AC0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10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AE01-1948-264B-B3F3-BCE80380917C}"/>
              </a:ext>
            </a:extLst>
          </p:cNvPr>
          <p:cNvSpPr txBox="1"/>
          <p:nvPr/>
        </p:nvSpPr>
        <p:spPr>
          <a:xfrm>
            <a:off x="3077412" y="4782011"/>
            <a:ext cx="635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2060"/>
                </a:solidFill>
              </a:rPr>
              <a:t>https://</a:t>
            </a:r>
            <a:r>
              <a:rPr lang="en-US" sz="2400" u="sng" dirty="0" err="1">
                <a:solidFill>
                  <a:srgbClr val="002060"/>
                </a:solidFill>
              </a:rPr>
              <a:t>brandcenter.rotary.org</a:t>
            </a:r>
            <a:r>
              <a:rPr lang="en-US" sz="2400" u="sng" dirty="0">
                <a:solidFill>
                  <a:srgbClr val="002060"/>
                </a:solidFill>
              </a:rPr>
              <a:t>/</a:t>
            </a:r>
            <a:r>
              <a:rPr lang="en-US" sz="2400" u="sng" dirty="0" err="1">
                <a:solidFill>
                  <a:srgbClr val="002060"/>
                </a:solidFill>
              </a:rPr>
              <a:t>en</a:t>
            </a:r>
            <a:r>
              <a:rPr lang="en-US" sz="2400" u="sng" dirty="0">
                <a:solidFill>
                  <a:srgbClr val="002060"/>
                </a:solidFill>
              </a:rPr>
              <a:t>-us/templates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705477-2817-4F16-BC2F-BDFC35CB8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3" y="2041292"/>
            <a:ext cx="8346173" cy="2651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A7EAC94A-1C0B-8A15-680D-2217B71C93A2}"/>
              </a:ext>
            </a:extLst>
          </p:cNvPr>
          <p:cNvSpPr/>
          <p:nvPr/>
        </p:nvSpPr>
        <p:spPr>
          <a:xfrm rot="16200000">
            <a:off x="10188492" y="2117136"/>
            <a:ext cx="390812" cy="13419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3BD8CF0E-AC7B-88D0-614F-362343CA0AFA}"/>
              </a:ext>
            </a:extLst>
          </p:cNvPr>
          <p:cNvSpPr/>
          <p:nvPr/>
        </p:nvSpPr>
        <p:spPr>
          <a:xfrm>
            <a:off x="7347755" y="2390268"/>
            <a:ext cx="1579419" cy="795647"/>
          </a:xfrm>
          <a:prstGeom prst="donut">
            <a:avLst>
              <a:gd name="adj" fmla="val 5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DA8DCD98-ED34-76A7-8216-29DE332A6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44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F770D9-CE63-C3A1-BA86-9ABDC9F5C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6"/>
          <a:stretch/>
        </p:blipFill>
        <p:spPr>
          <a:xfrm>
            <a:off x="220133" y="1803017"/>
            <a:ext cx="5334000" cy="339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D4F73C5D-C8B9-B340-A994-432F5D587721}"/>
              </a:ext>
            </a:extLst>
          </p:cNvPr>
          <p:cNvSpPr/>
          <p:nvPr/>
        </p:nvSpPr>
        <p:spPr>
          <a:xfrm>
            <a:off x="1883127" y="4570113"/>
            <a:ext cx="1723673" cy="491490"/>
          </a:xfrm>
          <a:prstGeom prst="donut">
            <a:avLst>
              <a:gd name="adj" fmla="val 7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B4499A1-BA9E-9EC1-D7AA-7B583F62F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4834" r="2615" b="6506"/>
          <a:stretch/>
        </p:blipFill>
        <p:spPr>
          <a:xfrm>
            <a:off x="5804412" y="1803017"/>
            <a:ext cx="6167455" cy="3174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E30FE8-F01E-CA4E-ACD1-2A0A4564D048}"/>
              </a:ext>
            </a:extLst>
          </p:cNvPr>
          <p:cNvCxnSpPr/>
          <p:nvPr/>
        </p:nvCxnSpPr>
        <p:spPr>
          <a:xfrm flipH="1">
            <a:off x="9923039" y="3927071"/>
            <a:ext cx="8040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93DF6C7-E52B-7C48-5B62-5AE253140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16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DC7A7B-7C54-AE49-83E7-7A33F3BBE852}"/>
              </a:ext>
            </a:extLst>
          </p:cNvPr>
          <p:cNvCxnSpPr>
            <a:cxnSpLocks/>
          </p:cNvCxnSpPr>
          <p:nvPr/>
        </p:nvCxnSpPr>
        <p:spPr>
          <a:xfrm>
            <a:off x="1809482" y="2340336"/>
            <a:ext cx="698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565BD8-5C7D-264D-AEC8-FBFB19CBC4C1}"/>
              </a:ext>
            </a:extLst>
          </p:cNvPr>
          <p:cNvCxnSpPr>
            <a:cxnSpLocks/>
          </p:cNvCxnSpPr>
          <p:nvPr/>
        </p:nvCxnSpPr>
        <p:spPr>
          <a:xfrm>
            <a:off x="1809482" y="2582282"/>
            <a:ext cx="6475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9AADF-D6DE-6D4C-9EB9-9B71FB7CE54F}"/>
              </a:ext>
            </a:extLst>
          </p:cNvPr>
          <p:cNvCxnSpPr>
            <a:cxnSpLocks/>
          </p:cNvCxnSpPr>
          <p:nvPr/>
        </p:nvCxnSpPr>
        <p:spPr>
          <a:xfrm>
            <a:off x="1540310" y="2814911"/>
            <a:ext cx="9167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D057D9B-D493-8C46-856D-952B5B109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27" y="2016745"/>
            <a:ext cx="7176946" cy="4057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8A1EA50-D7DE-2474-A146-AFAE50280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03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1C2E43-A132-7445-A334-D7524A434095}"/>
              </a:ext>
            </a:extLst>
          </p:cNvPr>
          <p:cNvSpPr txBox="1"/>
          <p:nvPr/>
        </p:nvSpPr>
        <p:spPr>
          <a:xfrm>
            <a:off x="675861" y="1704581"/>
            <a:ext cx="72470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Club Public Image Goals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How Public Image can help your club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Telling Your People of Action Story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Social Media beyond Facebook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CEE685-18A6-524F-BB29-B5C6CC6B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AEC59-0DB6-8048-BC05-E19D09DA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74" y="2328086"/>
            <a:ext cx="3593265" cy="2694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A442B9AC-A434-AC21-7EF1-59D01DBD1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218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6DD87-54F3-0A49-AD5B-F06A60F2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40" y="1625888"/>
            <a:ext cx="7626551" cy="4310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DDFC75-A3EF-2744-BBE6-D9215BB1F1FC}"/>
              </a:ext>
            </a:extLst>
          </p:cNvPr>
          <p:cNvCxnSpPr>
            <a:cxnSpLocks/>
          </p:cNvCxnSpPr>
          <p:nvPr/>
        </p:nvCxnSpPr>
        <p:spPr>
          <a:xfrm flipH="1">
            <a:off x="8157882" y="4616814"/>
            <a:ext cx="22395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6B2DE2C5-79F2-0D03-4A37-3E50E844A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771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7ED70-1413-BC47-B387-9A24AE30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03" y="1819811"/>
            <a:ext cx="4926957" cy="3695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6CC06-A257-1E41-AF0D-C5F41055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40" y="1819811"/>
            <a:ext cx="4926957" cy="3695218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0E1CF03-00AA-7F3F-BFF1-8C6253DA0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139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F7FD-3CB9-5D47-B140-A92743E9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13496" cy="15400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Lagniappe:  grow online video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421F0-D795-9543-8ED3-099DE4175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84953"/>
            <a:ext cx="11506199" cy="43945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Creating video content has become easier with more affordable technology and the expansion of online platforms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Videos </a:t>
            </a:r>
            <a:r>
              <a:rPr lang="en-US" b="1" dirty="0">
                <a:solidFill>
                  <a:srgbClr val="FF0000"/>
                </a:solidFill>
              </a:rPr>
              <a:t>are</a:t>
            </a:r>
            <a:r>
              <a:rPr lang="en-US" sz="2400" b="1" dirty="0">
                <a:solidFill>
                  <a:srgbClr val="FF0000"/>
                </a:solidFill>
              </a:rPr>
              <a:t> be more impactful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garner more online interest, and tell a more complete story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Goal: Each club submit at least one real time video from a service project or other club event to the District online media platform (Facebook/YouTube) during the each Rotary Year.  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Email video/link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Rotary6200PI@gmail.com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Subscribe to YouTube Channel!!!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796D5ADD-1BC8-3014-CBD3-8961681F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06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EF5C-D593-2B48-B656-C6F109D7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32" y="1654558"/>
            <a:ext cx="11147832" cy="47591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Public Image can spur growth and promote projects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Designate a Public Image Chair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Wear Rotary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Tell a story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Tag and use hashtags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Think beyond Facebook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Post at least twice throughout the year (live video)</a:t>
            </a:r>
          </a:p>
        </p:txBody>
      </p:sp>
      <p:pic>
        <p:nvPicPr>
          <p:cNvPr id="6" name="Picture 5" descr="A picture containing person, person, table, black&#10;&#10;Description automatically generated">
            <a:extLst>
              <a:ext uri="{FF2B5EF4-FFF2-40B4-BE49-F238E27FC236}">
                <a16:creationId xmlns:a16="http://schemas.microsoft.com/office/drawing/2014/main" id="{DE6BD387-64DB-F64F-A215-B13B9B995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43" y="3858848"/>
            <a:ext cx="2541721" cy="19062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D1C5A35-7F4B-6441-87AF-F7F9F8A3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61" y="2475854"/>
            <a:ext cx="2541721" cy="1906291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760A6B7B-5A87-A4EC-0C67-44BED7D3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5207" y="8246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70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Thank YOU!!!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6D79EA-EF18-4E1E-B499-A933160C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8595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06" y="1651677"/>
            <a:ext cx="8259148" cy="4439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3B65C-8F16-CC4F-B598-DB29B9C08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2609627" cy="2619982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4BCC1BD6-A219-8D15-9773-288032320B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1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49" y="575358"/>
            <a:ext cx="5627077" cy="4735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855949" y="575359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34C5C-34C2-FE49-B8E2-9AF4C257559B}"/>
              </a:ext>
            </a:extLst>
          </p:cNvPr>
          <p:cNvSpPr txBox="1"/>
          <p:nvPr/>
        </p:nvSpPr>
        <p:spPr>
          <a:xfrm>
            <a:off x="6811617" y="3008243"/>
            <a:ext cx="51285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Larry Simon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PIC District 6200</a:t>
            </a:r>
          </a:p>
          <a:p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rotarydoc6200@gmail.com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8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Goal I: Brand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EF5C-D593-2B48-B656-C6F109D7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32" y="1654558"/>
            <a:ext cx="11147832" cy="45788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Branding increases reach, awareness, interest, influence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When appearing in public, people </a:t>
            </a:r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</a:rPr>
              <a:t>must know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that you are a Rotarian!!!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Wear Rotary branded items: hats, shirts, jackets, sweaters, pins, ties, etc. to </a:t>
            </a:r>
            <a:r>
              <a:rPr lang="en-US" sz="2600" b="1" i="1" dirty="0">
                <a:solidFill>
                  <a:schemeClr val="accent1">
                    <a:lumMod val="50000"/>
                  </a:schemeClr>
                </a:solidFill>
              </a:rPr>
              <a:t>all activities. Never take a photo without it!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Consider club purchasing for members (group discount)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Rotary’s official vendor is Russell-Hampton: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https://www.bestclubsupplies.com/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b="1" i="1" u="sng" dirty="0">
                <a:solidFill>
                  <a:srgbClr val="FF0000"/>
                </a:solidFill>
              </a:rPr>
              <a:t>Always wear Rotary!!!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65687DEA-ABF0-8004-0A04-B336522BD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770299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Goal I: Brand Awareness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B31718-C81A-4974-1B30-ADC71045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155" y="1823016"/>
            <a:ext cx="3593265" cy="2694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person, sky, outdoor, group&#10;&#10;Description automatically generated">
            <a:extLst>
              <a:ext uri="{FF2B5EF4-FFF2-40B4-BE49-F238E27FC236}">
                <a16:creationId xmlns:a16="http://schemas.microsoft.com/office/drawing/2014/main" id="{A6F6943F-7B2C-C235-C477-44E718924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50" y="2157103"/>
            <a:ext cx="2738747" cy="365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picture containing person, outdoor, sky, people&#10;&#10;Description automatically generated">
            <a:extLst>
              <a:ext uri="{FF2B5EF4-FFF2-40B4-BE49-F238E27FC236}">
                <a16:creationId xmlns:a16="http://schemas.microsoft.com/office/drawing/2014/main" id="{95204B1D-3461-C6CC-ACF0-548E3C40D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0" y="1823016"/>
            <a:ext cx="2989312" cy="39857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9133FE35-3117-FA62-BBA1-9881418DE6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406584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Goal II: Public image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EF5C-D593-2B48-B656-C6F109D7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32" y="1654558"/>
            <a:ext cx="11147832" cy="45788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Rotary International Public Image training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In person/virtual meetings- District Conference, Zone Summit, Zone Leadership Seminar, PETS, club meeting presentation by District PI Chair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Online- </a:t>
            </a:r>
            <a:r>
              <a:rPr lang="en-US" sz="2200" u="sng" dirty="0" err="1">
                <a:solidFill>
                  <a:schemeClr val="accent1">
                    <a:lumMod val="50000"/>
                  </a:schemeClr>
                </a:solidFill>
              </a:rPr>
              <a:t>my.rotary.org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District webinars, District resources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Goal: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75% of all clubs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in District 6200 to designate a Public Image Chair.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Designate in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DacDB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Club Public Image Chair should receive training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b="1" i="1" u="sng" dirty="0">
                <a:solidFill>
                  <a:schemeClr val="accent1">
                    <a:lumMod val="50000"/>
                  </a:schemeClr>
                </a:solidFill>
              </a:rPr>
              <a:t>Only 10 clubs so far!!!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E1D0EE9-B205-085D-1D9C-086B6BAD2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00470" y="5391970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28229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6742395" cy="104923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Online training- public relations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AE01-1948-264B-B3F3-BCE80380917C}"/>
              </a:ext>
            </a:extLst>
          </p:cNvPr>
          <p:cNvSpPr txBox="1"/>
          <p:nvPr/>
        </p:nvSpPr>
        <p:spPr>
          <a:xfrm>
            <a:off x="2100161" y="6121261"/>
            <a:ext cx="7991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2060"/>
                </a:solidFill>
              </a:rPr>
              <a:t>https://</a:t>
            </a:r>
            <a:r>
              <a:rPr lang="en-US" sz="2000" u="sng" dirty="0" err="1">
                <a:solidFill>
                  <a:srgbClr val="002060"/>
                </a:solidFill>
              </a:rPr>
              <a:t>my.rotary.org</a:t>
            </a:r>
            <a:r>
              <a:rPr lang="en-US" sz="2000" u="sng" dirty="0">
                <a:solidFill>
                  <a:srgbClr val="002060"/>
                </a:solidFill>
              </a:rPr>
              <a:t>/</a:t>
            </a:r>
            <a:r>
              <a:rPr lang="en-US" sz="2000" u="sng" dirty="0" err="1">
                <a:solidFill>
                  <a:srgbClr val="002060"/>
                </a:solidFill>
              </a:rPr>
              <a:t>en</a:t>
            </a:r>
            <a:r>
              <a:rPr lang="en-US" sz="2000" u="sng" dirty="0">
                <a:solidFill>
                  <a:srgbClr val="002060"/>
                </a:solidFill>
              </a:rPr>
              <a:t>/learning-reference/learn-topic/public-relations</a:t>
            </a:r>
          </a:p>
        </p:txBody>
      </p: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FD2AECC-F64A-E352-0342-E3A916081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47" y="1617120"/>
            <a:ext cx="6159703" cy="43805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9B81EA67-6E5B-FA1A-EE8A-342EC9E516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882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Learn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AE01-1948-264B-B3F3-BCE80380917C}"/>
              </a:ext>
            </a:extLst>
          </p:cNvPr>
          <p:cNvSpPr txBox="1"/>
          <p:nvPr/>
        </p:nvSpPr>
        <p:spPr>
          <a:xfrm>
            <a:off x="2060292" y="5976187"/>
            <a:ext cx="807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2060"/>
                </a:solidFill>
              </a:rPr>
              <a:t>https://</a:t>
            </a:r>
            <a:r>
              <a:rPr lang="en-US" sz="2400" u="sng" dirty="0" err="1">
                <a:solidFill>
                  <a:srgbClr val="002060"/>
                </a:solidFill>
              </a:rPr>
              <a:t>learn.rotary.org</a:t>
            </a:r>
            <a:r>
              <a:rPr lang="en-US" sz="2400" u="sng" dirty="0">
                <a:solidFill>
                  <a:srgbClr val="002060"/>
                </a:solidFill>
              </a:rPr>
              <a:t>/members/learn/catalog/view/72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4E3235-D860-723F-0CD6-8AF78123F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29" y="1631279"/>
            <a:ext cx="8241341" cy="42640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F5AE40B2-B147-003C-DF50-2DBE287E9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349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E272-421C-3C44-A3D2-CEF12EFB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4297"/>
            <a:ext cx="9603275" cy="1049235"/>
          </a:xfrm>
        </p:spPr>
        <p:txBody>
          <a:bodyPr>
            <a:normAutofit/>
          </a:bodyPr>
          <a:lstStyle/>
          <a:p>
            <a:r>
              <a:rPr lang="en-US" sz="3600" dirty="0"/>
              <a:t>Rotary brand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AE01-1948-264B-B3F3-BCE80380917C}"/>
              </a:ext>
            </a:extLst>
          </p:cNvPr>
          <p:cNvSpPr txBox="1"/>
          <p:nvPr/>
        </p:nvSpPr>
        <p:spPr>
          <a:xfrm>
            <a:off x="2660110" y="6076759"/>
            <a:ext cx="635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2060"/>
                </a:solidFill>
              </a:rPr>
              <a:t>https://</a:t>
            </a:r>
            <a:r>
              <a:rPr lang="en-US" sz="2400" u="sng" dirty="0" err="1">
                <a:solidFill>
                  <a:srgbClr val="002060"/>
                </a:solidFill>
              </a:rPr>
              <a:t>brandcenter.rotary.org</a:t>
            </a:r>
            <a:r>
              <a:rPr lang="en-US" sz="2400" u="sng" dirty="0">
                <a:solidFill>
                  <a:srgbClr val="002060"/>
                </a:solidFill>
              </a:rPr>
              <a:t>/</a:t>
            </a:r>
            <a:r>
              <a:rPr lang="en-US" sz="2400" u="sng" dirty="0" err="1">
                <a:solidFill>
                  <a:srgbClr val="002060"/>
                </a:solidFill>
              </a:rPr>
              <a:t>en</a:t>
            </a:r>
            <a:r>
              <a:rPr lang="en-US" sz="2400" u="sng" dirty="0">
                <a:solidFill>
                  <a:srgbClr val="002060"/>
                </a:solidFill>
              </a:rPr>
              <a:t>-us/templates</a:t>
            </a:r>
          </a:p>
        </p:txBody>
      </p:sp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A439C61-FD46-B42D-1C6B-34CF69415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1" y="1694711"/>
            <a:ext cx="5906830" cy="4180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705477-2817-4F16-BC2F-BDFC35CB8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30" y="1692759"/>
            <a:ext cx="5625809" cy="1787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A7EAC94A-1C0B-8A15-680D-2217B71C93A2}"/>
              </a:ext>
            </a:extLst>
          </p:cNvPr>
          <p:cNvSpPr/>
          <p:nvPr/>
        </p:nvSpPr>
        <p:spPr>
          <a:xfrm>
            <a:off x="10664042" y="3040083"/>
            <a:ext cx="390812" cy="13419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985F30D9-66E2-DBC7-FD63-903101F1E887}"/>
              </a:ext>
            </a:extLst>
          </p:cNvPr>
          <p:cNvSpPr/>
          <p:nvPr/>
        </p:nvSpPr>
        <p:spPr>
          <a:xfrm>
            <a:off x="8928273" y="3040083"/>
            <a:ext cx="390812" cy="13419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3C8C6EE6-2ABC-4EA6-31EC-E85DD6A95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487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D656-8DDE-EB45-9861-61F0938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7124206" cy="1540042"/>
          </a:xfrm>
        </p:spPr>
        <p:txBody>
          <a:bodyPr>
            <a:normAutofit/>
          </a:bodyPr>
          <a:lstStyle/>
          <a:p>
            <a:r>
              <a:rPr lang="en-US" sz="4000" dirty="0"/>
              <a:t>Goal III: Increase club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DE6FB-B43D-7F4B-A8E7-2585B4C84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595323"/>
            <a:ext cx="11506199" cy="5166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Rotary clubs do good in their communities on an almost daily basis, but it often goes unrecognized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Goal:  Each club in District 6200 should submit a photo, video, or write-up from a club activity at least twice during each Rotary year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accent4"/>
                </a:solidFill>
              </a:rPr>
              <a:t>20 Clubs submitted so far!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4"/>
                </a:solidFill>
              </a:rPr>
              <a:t>Material can be published in Newsletter, District Facebook page, District YouTube Page, and District Twitter Account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600" i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D4EDB28-1E6C-0B5E-F838-1567BB29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/>
          <a:stretch/>
        </p:blipFill>
        <p:spPr>
          <a:xfrm>
            <a:off x="7588332" y="116261"/>
            <a:ext cx="4438071" cy="1239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489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on- Slides for District Assembly 2020-2021" id="{34CB8C22-EEEC-FD43-ADE6-B9B9FE85297F}" vid="{EF8CA491-DF56-744E-8BD5-7BA3015CDA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751</Words>
  <Application>Microsoft Office PowerPoint</Application>
  <PresentationFormat>Widescreen</PresentationFormat>
  <Paragraphs>111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Overview</vt:lpstr>
      <vt:lpstr>Goal I: Brand Awareness</vt:lpstr>
      <vt:lpstr>Goal I: Brand Awareness</vt:lpstr>
      <vt:lpstr>Goal II: Public image training</vt:lpstr>
      <vt:lpstr>Online training- public relations</vt:lpstr>
      <vt:lpstr>Learn Center</vt:lpstr>
      <vt:lpstr>Rotary brand center</vt:lpstr>
      <vt:lpstr>Goal III: Increase club participation</vt:lpstr>
      <vt:lpstr>Goal III: Increase club participation</vt:lpstr>
      <vt:lpstr>Goal III: Increase club participation- Hashtags</vt:lpstr>
      <vt:lpstr>SUBSCRIBE TO YOUTUBE CHANNEL</vt:lpstr>
      <vt:lpstr>Follow us on X  (Previously twitter)</vt:lpstr>
      <vt:lpstr>Follow us on LinkedIn</vt:lpstr>
      <vt:lpstr>Follow us on Tik tok</vt:lpstr>
      <vt:lpstr>Photograph suggestions:</vt:lpstr>
      <vt:lpstr>Rotary brand center</vt:lpstr>
      <vt:lpstr>Rotary brand center</vt:lpstr>
      <vt:lpstr>Rotary brand center</vt:lpstr>
      <vt:lpstr>Rotary brand center</vt:lpstr>
      <vt:lpstr>Rotary brand center</vt:lpstr>
      <vt:lpstr>Lagniappe:  grow online video presence</vt:lpstr>
      <vt:lpstr>Summary</vt:lpstr>
      <vt:lpstr>Thank YOU!!!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Simon</dc:creator>
  <cp:lastModifiedBy>😶‍🌫️ 🤢</cp:lastModifiedBy>
  <cp:revision>18</cp:revision>
  <dcterms:created xsi:type="dcterms:W3CDTF">2021-04-16T16:43:44Z</dcterms:created>
  <dcterms:modified xsi:type="dcterms:W3CDTF">2023-08-19T01:51:09Z</dcterms:modified>
</cp:coreProperties>
</file>